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5"/>
  </p:notesMasterIdLst>
  <p:handoutMasterIdLst>
    <p:handoutMasterId r:id="rId26"/>
  </p:handoutMasterIdLst>
  <p:sldIdLst>
    <p:sldId id="283" r:id="rId5"/>
    <p:sldId id="292" r:id="rId6"/>
    <p:sldId id="264" r:id="rId7"/>
    <p:sldId id="297" r:id="rId8"/>
    <p:sldId id="298" r:id="rId9"/>
    <p:sldId id="289" r:id="rId10"/>
    <p:sldId id="287" r:id="rId11"/>
    <p:sldId id="268" r:id="rId12"/>
    <p:sldId id="299" r:id="rId13"/>
    <p:sldId id="301" r:id="rId14"/>
    <p:sldId id="302" r:id="rId15"/>
    <p:sldId id="303" r:id="rId16"/>
    <p:sldId id="296" r:id="rId17"/>
    <p:sldId id="304" r:id="rId18"/>
    <p:sldId id="305" r:id="rId19"/>
    <p:sldId id="306" r:id="rId20"/>
    <p:sldId id="307" r:id="rId21"/>
    <p:sldId id="308" r:id="rId22"/>
    <p:sldId id="309" r:id="rId23"/>
    <p:sldId id="31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AD1FA-7657-4237-B4AD-BA06B02CB2C4}" v="474" dt="2025-07-24T10:53:57.086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B46E3-BA25-3A7D-2C92-C3056007D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531E93-243E-AD67-1A4D-33FB3020D4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BB6262-B685-62AE-AB05-511450909E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001FD-446A-765D-B1D9-8AFB555373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165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94CF1-30DF-9739-1CED-BBE6B68FE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DB13A3-F67F-2E50-7D78-43D4BBDC98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BAAE3C-8CCF-0EA8-5E73-BE6669D6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8391C-DFD7-4258-7DA8-90981D373F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6450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303AC-1880-7D51-01D8-7266D4992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13C921-0B14-876D-7A9E-8C6D66673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A33F34-6EFA-F400-66C9-27B995C44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6C09D-1D17-FD68-CF46-F024DFBCE1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D74BF-B6B4-EDE2-4580-EA7BA3831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7ABDCB-EE65-6E7A-FE56-B2B13FF5E7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CEDEA0-3590-0060-9E41-A9D31042E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B5C7C-7C5F-AC34-73AF-2F805EB6BA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192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E8096-18CC-2BDC-BB22-D62F69F8A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774AE6-AC29-E65B-C48D-F03D440E7B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806DF3-D291-7199-8497-C3BB4ADF2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AE92D-BDBD-EE4F-5FDB-52B58FF578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27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65890-84FB-288C-2F39-CD2FC3267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10A1D0-2E76-4DA0-A696-9C26B7B728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1F121B-F79F-7B64-820B-BBE0D92543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26E77-22B0-9177-3B93-0EA877E172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80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96449-B44A-9AB5-2EFA-858E32558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5DDDC5-333D-C17C-7AB1-0CB3194A33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59058E-515A-DB9A-5757-2D0014930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EF189-648D-F01B-EC2D-46D6149422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287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1F104-6166-FC84-47DA-288FD1A2E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FDD4DC-2AAA-F5B0-00D6-77D7F7918A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AA906A-5177-6FC4-2EA8-EF7F03172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BEB62-04B3-7B47-8ADA-C5CAA5C06C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512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C48ED-E5E4-E852-B200-6EF694304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47CB22-E411-786C-D530-5CFAF1BE7D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FA01DE-0D1E-F366-29BC-6FBB018174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DB706-E8D4-92E9-BB20-AFB6B80F39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9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F98F5-DC1B-FDA7-C77A-9D4FF2FA7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25A594-7218-A7BF-2C96-6839262EC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036836-22AD-0DF6-9907-38EED6D2D0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BFC45-1224-3C51-2582-1064773860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4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97B1D-4DEC-E137-33BD-D5BDC35CC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033151-5C65-ABF2-2D27-97853D86D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6B8F71-70E7-EEC4-859F-748FEA14B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514E7-D8D6-DC6F-9BE7-5FC6DE7AE7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930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5DA59-E30C-1071-C456-AE6BC0363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C040BC-7AA9-3D85-074D-CB672E792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B7053D-BB45-CE51-E45E-DF1898873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60DFD-5E5E-34E7-6C98-34807CCC69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526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F5FDC-4C4D-87E5-4A99-AE99B623B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3BAB95-2D12-0587-58DE-6061D0C0B0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C44210-8ACE-2969-6F28-66FBED43E8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6497E-6623-6C53-EF8A-A57064F4B0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911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2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Web technologies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cap="all">
                <a:solidFill>
                  <a:srgbClr val="FFFFFF"/>
                </a:solidFill>
              </a:rPr>
              <a:t>Theory Part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E6B2A-3CD8-D825-CE20-442C2BCCE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909C1CD6-5BCC-D46B-B7D7-62D9758ED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906" y="702155"/>
            <a:ext cx="5486094" cy="905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WWW Standards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356F7F28-05D0-671C-2D1D-5170D23E3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69" y="2020746"/>
            <a:ext cx="8928031" cy="14082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W3C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World Wide Web Consortium. Standardized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HTML, CSS, DOM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etc.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IETF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Internet Engineering Task Force. Standardized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HTTP, URI, TCP, IP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etc.</a:t>
            </a: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ECMA International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Standardized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ECMAscript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(also known as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JavaScript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282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11269-742A-942C-3488-C160AB092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8D72EC27-FC78-2731-32BD-1AEE49949B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906" y="702155"/>
            <a:ext cx="10969384" cy="905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Network Address Translation (NAT)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FE5F06AD-AB72-7FC3-DC44-3E85183F0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69" y="2020745"/>
            <a:ext cx="8928031" cy="32697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Modifies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IP Address in the headers of IP packets.</a:t>
            </a: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Conserves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IP address</a:t>
            </a: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Enhances security</a:t>
            </a: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Resides in a Router or Firewall</a:t>
            </a: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Enables the use of both Private and Public IP address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Private IP address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Used within a Local network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Public IP address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Used on the public Internet.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181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3FA19-D3BA-90EC-75DB-FA6BEA8EA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8C1CD3BA-D504-8220-31EE-827DB8C85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906" y="702155"/>
            <a:ext cx="10969384" cy="905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Domain name server (DNS)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78E21DE4-E945-B753-AD62-8996584AD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69" y="1940769"/>
            <a:ext cx="8928031" cy="15938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Translates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Domain Names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IP address</a:t>
            </a:r>
          </a:p>
          <a:p>
            <a:r>
              <a:rPr lang="en-US" sz="1800" dirty="0"/>
              <a:t>142.250.191.78 is the IP address for the domain name </a:t>
            </a:r>
            <a:r>
              <a:rPr lang="en-US" sz="1800" dirty="0">
                <a:solidFill>
                  <a:schemeClr val="tx1"/>
                </a:solidFill>
              </a:rPr>
              <a:t>www.google.com</a:t>
            </a:r>
          </a:p>
          <a:p>
            <a:r>
              <a:rPr lang="en-US" sz="1800" dirty="0"/>
              <a:t>DNS servers store records that map domain names to IP addresses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 descr="What is DNS? How DNS Works?">
            <a:extLst>
              <a:ext uri="{FF2B5EF4-FFF2-40B4-BE49-F238E27FC236}">
                <a16:creationId xmlns:a16="http://schemas.microsoft.com/office/drawing/2014/main" id="{2849EA5C-9CF7-3E5F-3869-1ADCEEDBF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460" y="3534650"/>
            <a:ext cx="6772275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512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1"/>
            <a:ext cx="11267440" cy="643398"/>
          </a:xfrm>
        </p:spPr>
        <p:txBody>
          <a:bodyPr/>
          <a:lstStyle/>
          <a:p>
            <a:r>
              <a:rPr lang="en-US" dirty="0"/>
              <a:t>Uniform resource identifier 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520880"/>
            <a:ext cx="9395927" cy="2520443"/>
          </a:xfrm>
        </p:spPr>
        <p:txBody>
          <a:bodyPr>
            <a:normAutofit/>
          </a:bodyPr>
          <a:lstStyle/>
          <a:p>
            <a:r>
              <a:rPr lang="en-US" b="1" dirty="0"/>
              <a:t>Example:  </a:t>
            </a:r>
            <a:r>
              <a:rPr lang="en-US" dirty="0"/>
              <a:t>http://en.wikipedia.org:80/wiki/URI?page=2&amp;frame=1#history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80 is the </a:t>
            </a:r>
            <a:r>
              <a:rPr lang="en-US" b="1" dirty="0"/>
              <a:t>Port</a:t>
            </a:r>
            <a:r>
              <a:rPr lang="en-US" dirty="0"/>
              <a:t>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Page=2 and frame=1 are </a:t>
            </a:r>
            <a:r>
              <a:rPr lang="en-US" b="1" dirty="0"/>
              <a:t>Query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 is </a:t>
            </a:r>
            <a:r>
              <a:rPr lang="en-US" b="1" dirty="0"/>
              <a:t>scheme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Path </a:t>
            </a:r>
            <a:r>
              <a:rPr lang="en-US" dirty="0"/>
              <a:t>is the exact location of resource. Here, /wiki/URI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#history </a:t>
            </a:r>
            <a:r>
              <a:rPr lang="en-US" dirty="0"/>
              <a:t>is called </a:t>
            </a:r>
            <a:r>
              <a:rPr lang="en-US" b="1" dirty="0"/>
              <a:t>Fragment. </a:t>
            </a:r>
            <a:r>
              <a:rPr lang="en-US" dirty="0"/>
              <a:t>It is the specific section of a webpage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936928-26DD-253E-536A-68DBF25F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529" y="3884893"/>
            <a:ext cx="8676821" cy="252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44E3F-C825-AF14-DC4B-EC2E13203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9A17-B02E-4530-C8A5-7AFD70B71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524" y="690880"/>
            <a:ext cx="11267440" cy="1007291"/>
          </a:xfrm>
        </p:spPr>
        <p:txBody>
          <a:bodyPr/>
          <a:lstStyle/>
          <a:p>
            <a:r>
              <a:rPr lang="en-US" dirty="0"/>
              <a:t>Uri, </a:t>
            </a:r>
            <a:r>
              <a:rPr lang="en-US" dirty="0" err="1"/>
              <a:t>url</a:t>
            </a:r>
            <a:r>
              <a:rPr lang="en-US" dirty="0"/>
              <a:t>, urn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E5A79-24FB-AC02-F747-38798C20E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2517" y="2155371"/>
            <a:ext cx="9395927" cy="180081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URI: </a:t>
            </a:r>
            <a:r>
              <a:rPr lang="en-US" dirty="0"/>
              <a:t> Uniform Resource Identifier. Encompasses both URL and URN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URL:  </a:t>
            </a:r>
            <a:r>
              <a:rPr lang="en-US" dirty="0"/>
              <a:t>Uniform Resource Locator. Specifies the </a:t>
            </a:r>
            <a:r>
              <a:rPr lang="en-US" b="1" dirty="0"/>
              <a:t>Location </a:t>
            </a:r>
            <a:r>
              <a:rPr lang="en-US" dirty="0"/>
              <a:t>of a resource on the internet. </a:t>
            </a:r>
            <a:r>
              <a:rPr lang="en-US" b="1" dirty="0"/>
              <a:t> </a:t>
            </a:r>
          </a:p>
          <a:p>
            <a:r>
              <a:rPr lang="en-US" b="1" dirty="0"/>
              <a:t>    </a:t>
            </a:r>
            <a:r>
              <a:rPr lang="en-US" u="sng" dirty="0"/>
              <a:t>Ex:</a:t>
            </a:r>
            <a:r>
              <a:rPr lang="en-US" dirty="0"/>
              <a:t> https://www.example.com/index.html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URN:  </a:t>
            </a:r>
            <a:r>
              <a:rPr lang="en-US" dirty="0"/>
              <a:t>Uniform Resource Name. Provides a </a:t>
            </a:r>
            <a:r>
              <a:rPr lang="en-US" b="1" dirty="0"/>
              <a:t>unique</a:t>
            </a:r>
            <a:r>
              <a:rPr lang="en-US" dirty="0"/>
              <a:t> </a:t>
            </a:r>
            <a:r>
              <a:rPr lang="en-US" b="1" dirty="0"/>
              <a:t>name</a:t>
            </a:r>
            <a:r>
              <a:rPr lang="en-US" dirty="0"/>
              <a:t> for a resource, but </a:t>
            </a:r>
            <a:r>
              <a:rPr lang="en-US" b="1" dirty="0"/>
              <a:t>does not specify its location</a:t>
            </a:r>
            <a:r>
              <a:rPr lang="en-US" dirty="0"/>
              <a:t>. </a:t>
            </a:r>
            <a:r>
              <a:rPr lang="en-US" u="sng" dirty="0"/>
              <a:t>Ex:</a:t>
            </a:r>
            <a:r>
              <a:rPr lang="en-US" dirty="0"/>
              <a:t> urn:isbn:0451450523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710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BFB771-1726-CB98-44B7-0F3387CAF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1C00-54F5-2AEF-B249-186BA7E8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HTTP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14A1D-46F5-2120-D156-D3AF4D31A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906" y="2340864"/>
            <a:ext cx="3568661" cy="36344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Hyper Text Transfer Protocol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altLang="en-US" dirty="0"/>
              <a:t>Communication between client and web servers is done by sending http Requests and receiving http Responses.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Stateless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Connectionless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dirty="0"/>
              <a:t>Default port </a:t>
            </a:r>
            <a:r>
              <a:rPr lang="en-US" b="1" dirty="0"/>
              <a:t>80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endParaRPr lang="en-US" b="1" dirty="0"/>
          </a:p>
        </p:txBody>
      </p:sp>
      <p:pic>
        <p:nvPicPr>
          <p:cNvPr id="5124" name="Picture 4" descr="A screenshot of a diagram&#10;&#10;AI-generated content may be incorrect.">
            <a:extLst>
              <a:ext uri="{FF2B5EF4-FFF2-40B4-BE49-F238E27FC236}">
                <a16:creationId xmlns:a16="http://schemas.microsoft.com/office/drawing/2014/main" id="{30D8EBF5-9F50-F913-E719-5E23383A90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8" r="4525"/>
          <a:stretch>
            <a:fillRect/>
          </a:stretch>
        </p:blipFill>
        <p:spPr bwMode="auto">
          <a:xfrm>
            <a:off x="4292080" y="1272568"/>
            <a:ext cx="7408508" cy="499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239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86D0C0-A888-EC5A-E96A-91498C661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Rectangle 7176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185" name="Rectangle 7184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49104-53D3-D72C-CA04-79ECC51FC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020432"/>
            <a:ext cx="10993549" cy="677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HTTP</a:t>
            </a:r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91" name="Rectangle 7190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170" name="Picture 2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34FAF11D-ED29-5BC1-9C6F-843496B74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3" b="11273"/>
          <a:stretch>
            <a:fillRect/>
          </a:stretch>
        </p:blipFill>
        <p:spPr bwMode="auto">
          <a:xfrm>
            <a:off x="854325" y="2211353"/>
            <a:ext cx="5097070" cy="283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8DA4192-9018-410E-62F7-6096D4457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3" b="7062"/>
          <a:stretch>
            <a:fillRect/>
          </a:stretch>
        </p:blipFill>
        <p:spPr bwMode="auto">
          <a:xfrm>
            <a:off x="6383867" y="2063796"/>
            <a:ext cx="4823177" cy="283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59681C-E36D-362C-B0BE-5BB9F4979387}"/>
              </a:ext>
            </a:extLst>
          </p:cNvPr>
          <p:cNvSpPr txBox="1"/>
          <p:nvPr/>
        </p:nvSpPr>
        <p:spPr>
          <a:xfrm>
            <a:off x="2715206" y="5131830"/>
            <a:ext cx="1632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HTTP Request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104080-86D0-FF66-D84E-4FD403027C02}"/>
              </a:ext>
            </a:extLst>
          </p:cNvPr>
          <p:cNvSpPr txBox="1"/>
          <p:nvPr/>
        </p:nvSpPr>
        <p:spPr>
          <a:xfrm>
            <a:off x="8475304" y="5094512"/>
            <a:ext cx="18256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HTTP Response</a:t>
            </a:r>
          </a:p>
        </p:txBody>
      </p:sp>
    </p:spTree>
    <p:extLst>
      <p:ext uri="{BB962C8B-B14F-4D97-AF65-F5344CB8AC3E}">
        <p14:creationId xmlns:p14="http://schemas.microsoft.com/office/powerpoint/2010/main" val="267809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9E84CD-66CD-803E-4046-DA2CA5231B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Rectangle 7176">
            <a:extLst>
              <a:ext uri="{FF2B5EF4-FFF2-40B4-BE49-F238E27FC236}">
                <a16:creationId xmlns:a16="http://schemas.microsoft.com/office/drawing/2014/main" id="{4803CACF-4E28-A865-82DE-3DC54D03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CCB16DA3-62E1-C734-0405-9CCCFAB8D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271273D9-F947-43D5-2E22-FC6FD9358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46727E13-2036-E0D1-D39E-58EF71985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185" name="Rectangle 7184">
            <a:extLst>
              <a:ext uri="{FF2B5EF4-FFF2-40B4-BE49-F238E27FC236}">
                <a16:creationId xmlns:a16="http://schemas.microsoft.com/office/drawing/2014/main" id="{EC9B91C1-E735-9264-520A-F88A75290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CE127-8890-5281-34EE-812336C6E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15" y="704033"/>
            <a:ext cx="10993549" cy="677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HTTP</a:t>
            </a:r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E4DADA30-A95E-A922-72F6-70A16A396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EA89278A-43A1-520C-5F8F-963C7B9BA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91" name="Rectangle 7190">
            <a:extLst>
              <a:ext uri="{FF2B5EF4-FFF2-40B4-BE49-F238E27FC236}">
                <a16:creationId xmlns:a16="http://schemas.microsoft.com/office/drawing/2014/main" id="{C8EE8416-0583-DC2D-F017-FF77C127B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19CBD9-1EA7-6CBD-75BC-CF81BA7C97FE}"/>
              </a:ext>
            </a:extLst>
          </p:cNvPr>
          <p:cNvSpPr txBox="1"/>
          <p:nvPr/>
        </p:nvSpPr>
        <p:spPr>
          <a:xfrm>
            <a:off x="581191" y="1511554"/>
            <a:ext cx="60975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type of response messages: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1xx: Informational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2xx: Success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3xx: Redirection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4xx: Client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5xx: Server error</a:t>
            </a:r>
          </a:p>
        </p:txBody>
      </p:sp>
      <p:pic>
        <p:nvPicPr>
          <p:cNvPr id="11" name="table">
            <a:extLst>
              <a:ext uri="{FF2B5EF4-FFF2-40B4-BE49-F238E27FC236}">
                <a16:creationId xmlns:a16="http://schemas.microsoft.com/office/drawing/2014/main" id="{3EE1A050-B0BB-68CA-E7D7-5467E8705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867" y="3514710"/>
            <a:ext cx="8981768" cy="29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957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659EEF-DF55-9422-1C66-6E996E956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Rectangle 7176">
            <a:extLst>
              <a:ext uri="{FF2B5EF4-FFF2-40B4-BE49-F238E27FC236}">
                <a16:creationId xmlns:a16="http://schemas.microsoft.com/office/drawing/2014/main" id="{298402D4-CA15-CB1B-58D3-D1CD58A7A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8413B160-BD4A-1C01-5ED2-F004F9218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07922B09-156A-D812-330D-1F2B2211B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AE00B31F-EB10-622C-0B70-71EA384B8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185" name="Rectangle 7184">
            <a:extLst>
              <a:ext uri="{FF2B5EF4-FFF2-40B4-BE49-F238E27FC236}">
                <a16:creationId xmlns:a16="http://schemas.microsoft.com/office/drawing/2014/main" id="{86CBA376-719F-149A-7B59-CCD7CE450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C7122F-BB3A-0579-2373-C90F30A1C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15" y="704033"/>
            <a:ext cx="10993549" cy="677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HTTP</a:t>
            </a:r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242CDD64-EB92-4F47-E71E-40A8ED01C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C3AF1568-6A30-235E-3645-9F962631B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91" name="Rectangle 7190">
            <a:extLst>
              <a:ext uri="{FF2B5EF4-FFF2-40B4-BE49-F238E27FC236}">
                <a16:creationId xmlns:a16="http://schemas.microsoft.com/office/drawing/2014/main" id="{C546AFA3-D289-7DEC-8255-686C9BC65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E9507E8-FF1B-823A-4B18-2180BB52F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3169" y="1637942"/>
            <a:ext cx="8806733" cy="22985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GET:  </a:t>
            </a:r>
            <a:r>
              <a:rPr lang="en-US" dirty="0"/>
              <a:t>Retrieve data</a:t>
            </a:r>
            <a:endParaRPr lang="en-US" b="1" dirty="0"/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POST:  </a:t>
            </a:r>
            <a:r>
              <a:rPr lang="en-US" dirty="0"/>
              <a:t>Create new data. Usually Form submission.</a:t>
            </a:r>
            <a:endParaRPr lang="en-US" b="1" dirty="0"/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PUT:  </a:t>
            </a:r>
            <a:r>
              <a:rPr lang="en-US" dirty="0"/>
              <a:t>Updates the </a:t>
            </a:r>
            <a:r>
              <a:rPr lang="en-US" b="1" dirty="0"/>
              <a:t>entire</a:t>
            </a:r>
            <a:r>
              <a:rPr lang="en-US" dirty="0"/>
              <a:t> resource with new data. Create if not exists</a:t>
            </a: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DELETE:  </a:t>
            </a:r>
            <a:r>
              <a:rPr lang="en-US" dirty="0"/>
              <a:t>Remove data</a:t>
            </a:r>
            <a:endParaRPr lang="en-US" b="1" dirty="0"/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b="1" dirty="0"/>
              <a:t>PATCH:  </a:t>
            </a:r>
            <a:r>
              <a:rPr lang="en-US" dirty="0"/>
              <a:t>Updates </a:t>
            </a:r>
            <a:r>
              <a:rPr lang="en-US" b="1" dirty="0"/>
              <a:t>only part</a:t>
            </a:r>
            <a:r>
              <a:rPr lang="en-US" dirty="0"/>
              <a:t> of the resource.  Assumes the resource </a:t>
            </a:r>
            <a:r>
              <a:rPr lang="en-US" b="1" dirty="0"/>
              <a:t>already exists</a:t>
            </a:r>
            <a:r>
              <a:rPr lang="en-US" dirty="0"/>
              <a:t>.</a:t>
            </a:r>
            <a:endParaRPr lang="en-US" b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732660-8B4B-5F82-5252-7F8F6950D7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308294"/>
              </p:ext>
            </p:extLst>
          </p:nvPr>
        </p:nvGraphicFramePr>
        <p:xfrm>
          <a:off x="1509485" y="4338538"/>
          <a:ext cx="8643586" cy="165731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321793">
                  <a:extLst>
                    <a:ext uri="{9D8B030D-6E8A-4147-A177-3AD203B41FA5}">
                      <a16:colId xmlns:a16="http://schemas.microsoft.com/office/drawing/2014/main" val="2084841881"/>
                    </a:ext>
                  </a:extLst>
                </a:gridCol>
                <a:gridCol w="4321793">
                  <a:extLst>
                    <a:ext uri="{9D8B030D-6E8A-4147-A177-3AD203B41FA5}">
                      <a16:colId xmlns:a16="http://schemas.microsoft.com/office/drawing/2014/main" val="3145879957"/>
                    </a:ext>
                  </a:extLst>
                </a:gridCol>
              </a:tblGrid>
              <a:tr h="55243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PATCH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470487"/>
                  </a:ext>
                </a:extLst>
              </a:tr>
              <a:tr h="552438">
                <a:tc>
                  <a:txBody>
                    <a:bodyPr/>
                    <a:lstStyle/>
                    <a:p>
                      <a:r>
                        <a:rPr lang="en-US" dirty="0"/>
                        <a:t>Updates the </a:t>
                      </a:r>
                      <a:r>
                        <a:rPr lang="en-US" b="1" dirty="0"/>
                        <a:t>entire</a:t>
                      </a:r>
                      <a:r>
                        <a:rPr lang="en-US" dirty="0"/>
                        <a:t> resource with new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Updates </a:t>
                      </a:r>
                      <a:r>
                        <a:rPr lang="en-US" b="1" dirty="0"/>
                        <a:t>only part</a:t>
                      </a:r>
                      <a:r>
                        <a:rPr lang="en-US" dirty="0"/>
                        <a:t> of the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564701"/>
                  </a:ext>
                </a:extLst>
              </a:tr>
              <a:tr h="5524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Create data if does not exist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Does not create data if does not exist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31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6954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BD95A2-8D3A-C276-A63A-F2B870ED2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Rectangle 7176">
            <a:extLst>
              <a:ext uri="{FF2B5EF4-FFF2-40B4-BE49-F238E27FC236}">
                <a16:creationId xmlns:a16="http://schemas.microsoft.com/office/drawing/2014/main" id="{21B9CCD1-4BAC-B077-A939-AA4E1B0D1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78116689-9FF8-D3FC-5E29-C0CC20014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87593E7B-DDCE-E51F-3DF8-8065FF891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4F41A3AF-85F3-95B6-0A17-B47CBD3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185" name="Rectangle 7184">
            <a:extLst>
              <a:ext uri="{FF2B5EF4-FFF2-40B4-BE49-F238E27FC236}">
                <a16:creationId xmlns:a16="http://schemas.microsoft.com/office/drawing/2014/main" id="{E9FC3348-6550-2614-D278-E9C813960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3E9B89-15FE-7A17-26E7-8A3A06EC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15" y="704033"/>
            <a:ext cx="10993549" cy="677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/>
              <a:t>HTTP  vs  https </a:t>
            </a:r>
            <a:r>
              <a:rPr lang="en-US" sz="2400" dirty="0"/>
              <a:t>(Hypertext  Transfer  Protocol  Secure)</a:t>
            </a:r>
            <a:endParaRPr lang="en-US" sz="3200" dirty="0"/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1EC9F39C-1CB9-C3ED-CCF6-EC3E78A5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92D5C80D-E291-15AF-D1EC-5EBEB770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91" name="Rectangle 7190">
            <a:extLst>
              <a:ext uri="{FF2B5EF4-FFF2-40B4-BE49-F238E27FC236}">
                <a16:creationId xmlns:a16="http://schemas.microsoft.com/office/drawing/2014/main" id="{866C8655-954C-21AA-6776-1D2C1293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8B8E0B-1147-6D64-623C-C02D9F541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975" y="1563294"/>
            <a:ext cx="7676138" cy="4280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8B319E-6EE0-38C8-D540-7D2B6BA232A8}"/>
              </a:ext>
            </a:extLst>
          </p:cNvPr>
          <p:cNvSpPr txBox="1"/>
          <p:nvPr/>
        </p:nvSpPr>
        <p:spPr>
          <a:xfrm>
            <a:off x="1443802" y="5948952"/>
            <a:ext cx="7016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Default port 443 for HTTPS</a:t>
            </a:r>
          </a:p>
        </p:txBody>
      </p:sp>
    </p:spTree>
    <p:extLst>
      <p:ext uri="{BB962C8B-B14F-4D97-AF65-F5344CB8AC3E}">
        <p14:creationId xmlns:p14="http://schemas.microsoft.com/office/powerpoint/2010/main" val="60406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topics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1513" y="2536031"/>
            <a:ext cx="3123783" cy="367193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Client/Server Model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Three tier Client/Server Arch.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P2P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Internet vs Web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WWW standards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NAT, DNS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URI, URL &amp; URN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HTTP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Web Browser &amp; Web Server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HTTP vs HTTPS</a:t>
            </a:r>
          </a:p>
        </p:txBody>
      </p:sp>
      <p:pic>
        <p:nvPicPr>
          <p:cNvPr id="5" name="Picture Placeholder 4" descr="Cloud network graphic">
            <a:extLst>
              <a:ext uri="{FF2B5EF4-FFF2-40B4-BE49-F238E27FC236}">
                <a16:creationId xmlns:a16="http://schemas.microsoft.com/office/drawing/2014/main" id="{F83B0323-C46B-7195-DEB9-EE9AF9726D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461" r="13634" b="2"/>
          <a:stretch>
            <a:fillRect/>
          </a:stretch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269636-50EE-2BE1-F459-F45C7C8DC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Rectangle 7176">
            <a:extLst>
              <a:ext uri="{FF2B5EF4-FFF2-40B4-BE49-F238E27FC236}">
                <a16:creationId xmlns:a16="http://schemas.microsoft.com/office/drawing/2014/main" id="{450550ED-2F81-A527-73BD-507D3DB8B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A156E0A0-F523-0EAE-2C43-0B239C6FD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8B9C0158-50E7-57CF-9A95-DD7E0DEB1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C68D9603-071B-D54D-CE5E-D109FCE46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7185" name="Rectangle 7184">
            <a:extLst>
              <a:ext uri="{FF2B5EF4-FFF2-40B4-BE49-F238E27FC236}">
                <a16:creationId xmlns:a16="http://schemas.microsoft.com/office/drawing/2014/main" id="{1F783FA4-7BBD-2F5D-83CA-D5836D1FF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3D4C5E-1207-28BD-7C6B-5580C91CA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15" y="704033"/>
            <a:ext cx="10993549" cy="677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Web Browser  vs  web server</a:t>
            </a:r>
          </a:p>
        </p:txBody>
      </p: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A72BBBF9-5C89-F55F-F434-74A7CF50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661A484A-D691-D95C-0759-597757914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191" name="Rectangle 7190">
            <a:extLst>
              <a:ext uri="{FF2B5EF4-FFF2-40B4-BE49-F238E27FC236}">
                <a16:creationId xmlns:a16="http://schemas.microsoft.com/office/drawing/2014/main" id="{9EBC376B-1925-180C-4535-CB5BFD63E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ACCE45-1094-179B-F0E4-C92BCF888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979168"/>
              </p:ext>
            </p:extLst>
          </p:nvPr>
        </p:nvGraphicFramePr>
        <p:xfrm>
          <a:off x="679060" y="1690300"/>
          <a:ext cx="10993550" cy="399612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496775">
                  <a:extLst>
                    <a:ext uri="{9D8B030D-6E8A-4147-A177-3AD203B41FA5}">
                      <a16:colId xmlns:a16="http://schemas.microsoft.com/office/drawing/2014/main" val="4167836948"/>
                    </a:ext>
                  </a:extLst>
                </a:gridCol>
                <a:gridCol w="5496775">
                  <a:extLst>
                    <a:ext uri="{9D8B030D-6E8A-4147-A177-3AD203B41FA5}">
                      <a16:colId xmlns:a16="http://schemas.microsoft.com/office/drawing/2014/main" val="709092308"/>
                    </a:ext>
                  </a:extLst>
                </a:gridCol>
              </a:tblGrid>
              <a:tr h="66602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785349"/>
                  </a:ext>
                </a:extLst>
              </a:tr>
              <a:tr h="666021">
                <a:tc>
                  <a:txBody>
                    <a:bodyPr/>
                    <a:lstStyle/>
                    <a:p>
                      <a:r>
                        <a:rPr lang="en-US" dirty="0"/>
                        <a:t>Used by 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by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686376"/>
                  </a:ext>
                </a:extLst>
              </a:tr>
              <a:tr h="666021">
                <a:tc>
                  <a:txBody>
                    <a:bodyPr/>
                    <a:lstStyle/>
                    <a:p>
                      <a:r>
                        <a:rPr lang="en-US" dirty="0"/>
                        <a:t>Sends HTTP request, Receives HTTP response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Receives HTTP request, Sends HTTP 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19982"/>
                  </a:ext>
                </a:extLst>
              </a:tr>
              <a:tr h="666021">
                <a:tc>
                  <a:txBody>
                    <a:bodyPr/>
                    <a:lstStyle/>
                    <a:p>
                      <a:r>
                        <a:rPr lang="en-US" b="0" dirty="0"/>
                        <a:t>Manages </a:t>
                      </a:r>
                      <a:r>
                        <a:rPr lang="en-US" b="1" dirty="0"/>
                        <a:t>Frontend </a:t>
                      </a:r>
                      <a:r>
                        <a:rPr lang="en-US" b="0" dirty="0"/>
                        <a:t>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Manages </a:t>
                      </a:r>
                      <a:r>
                        <a:rPr lang="en-US" b="1" dirty="0"/>
                        <a:t>Backend </a:t>
                      </a:r>
                      <a:r>
                        <a:rPr lang="en-US" b="0" dirty="0"/>
                        <a:t>code and Database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761036"/>
                  </a:ext>
                </a:extLst>
              </a:tr>
              <a:tr h="666021">
                <a:tc>
                  <a:txBody>
                    <a:bodyPr/>
                    <a:lstStyle/>
                    <a:p>
                      <a:r>
                        <a:rPr lang="en-US" dirty="0"/>
                        <a:t>Built in HTML renderer, JavaScript engine, CSS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Does not run backend code itself. Rather requests other backend apps to execute them (Node.js, MySQL)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041678"/>
                  </a:ext>
                </a:extLst>
              </a:tr>
              <a:tr h="666021">
                <a:tc>
                  <a:txBody>
                    <a:bodyPr/>
                    <a:lstStyle/>
                    <a:p>
                      <a:r>
                        <a:rPr lang="en-US" dirty="0"/>
                        <a:t>Chrome, Firefox, Opera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Apache, Nginx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190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9909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 &amp;  website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187362"/>
            <a:ext cx="10207691" cy="2533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Software (Applications):</a:t>
            </a:r>
          </a:p>
          <a:p>
            <a:pPr marL="0" indent="0">
              <a:buNone/>
            </a:pPr>
            <a:r>
              <a:rPr lang="en-US" dirty="0"/>
              <a:t>Installed and run directly on your computer.  All files and functionality are stored in your PC.</a:t>
            </a:r>
          </a:p>
          <a:p>
            <a:pPr marL="0" indent="0">
              <a:buNone/>
            </a:pPr>
            <a:r>
              <a:rPr lang="en-US" b="1" dirty="0"/>
              <a:t>Websites:  </a:t>
            </a:r>
          </a:p>
          <a:p>
            <a:pPr marL="0" indent="0">
              <a:buNone/>
            </a:pPr>
            <a:r>
              <a:rPr lang="en-US" dirty="0"/>
              <a:t>Not installed on your computer.  They are hosted on remote servers.  Your computer accesses them through the internet by sending and receiving data via a web browser.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E4474-B132-1D0F-3C45-6C6BB5E9F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59C48A4-B2FA-2FF2-8D6A-E63A7A0C8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Client/server model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743D62EA-2286-A2EE-5C77-AF730BA29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358031"/>
            <a:ext cx="5109588" cy="34063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Client:  </a:t>
            </a:r>
            <a:r>
              <a:rPr lang="en-US" dirty="0"/>
              <a:t>Client is a </a:t>
            </a:r>
            <a:r>
              <a:rPr lang="en-US" b="1" dirty="0"/>
              <a:t>device or software </a:t>
            </a:r>
            <a:r>
              <a:rPr lang="en-US" dirty="0"/>
              <a:t>that </a:t>
            </a:r>
            <a:r>
              <a:rPr lang="en-US" b="1" dirty="0"/>
              <a:t>requests</a:t>
            </a:r>
            <a:r>
              <a:rPr lang="en-US" dirty="0"/>
              <a:t> data or services from a server over a network.</a:t>
            </a:r>
          </a:p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 Browsers, mobile apps, email clients.</a:t>
            </a:r>
          </a:p>
          <a:p>
            <a:pPr marL="0" indent="0">
              <a:buNone/>
            </a:pPr>
            <a:r>
              <a:rPr lang="en-US" b="1" dirty="0"/>
              <a:t>Server:  </a:t>
            </a:r>
            <a:r>
              <a:rPr lang="en-US" dirty="0"/>
              <a:t>A server is a </a:t>
            </a:r>
            <a:r>
              <a:rPr lang="en-US" b="1" dirty="0"/>
              <a:t>device or software </a:t>
            </a:r>
            <a:r>
              <a:rPr lang="en-US" dirty="0"/>
              <a:t>that provides data or services in </a:t>
            </a:r>
            <a:r>
              <a:rPr lang="en-US" b="1" dirty="0"/>
              <a:t>response</a:t>
            </a:r>
            <a:r>
              <a:rPr lang="en-US" dirty="0"/>
              <a:t> to client requests.</a:t>
            </a:r>
          </a:p>
          <a:p>
            <a:pPr marL="0" indent="0">
              <a:buNone/>
            </a:pPr>
            <a:r>
              <a:rPr lang="en-US" u="sng" dirty="0"/>
              <a:t>Example</a:t>
            </a:r>
            <a:r>
              <a:rPr lang="en-US" dirty="0"/>
              <a:t>:  Web servers, database servers, file servers, DNS servers, DHCP servers.</a:t>
            </a:r>
          </a:p>
        </p:txBody>
      </p:sp>
      <p:pic>
        <p:nvPicPr>
          <p:cNvPr id="1030" name="Picture 6" descr="What is Client and Server. Client is a Device or software, which… | by  Ankita Bhatiya | Medium">
            <a:extLst>
              <a:ext uri="{FF2B5EF4-FFF2-40B4-BE49-F238E27FC236}">
                <a16:creationId xmlns:a16="http://schemas.microsoft.com/office/drawing/2014/main" id="{5A8968DB-41D7-5EEA-205D-B61A0F29E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632" y="2095136"/>
            <a:ext cx="5109588" cy="340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513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D2B2B-3244-056A-D4AC-1E5791744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3C35574-E107-4D94-8707-C1B576521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9088"/>
            <a:ext cx="11267440" cy="620893"/>
          </a:xfrm>
        </p:spPr>
        <p:txBody>
          <a:bodyPr>
            <a:normAutofit/>
          </a:bodyPr>
          <a:lstStyle/>
          <a:p>
            <a:r>
              <a:rPr lang="en-US" dirty="0"/>
              <a:t>Client  vs  server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4B5A22-3185-BE25-1BC1-E307E4DBD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1510906"/>
              </p:ext>
            </p:extLst>
          </p:nvPr>
        </p:nvGraphicFramePr>
        <p:xfrm>
          <a:off x="604416" y="1744355"/>
          <a:ext cx="11012196" cy="207734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506098">
                  <a:extLst>
                    <a:ext uri="{9D8B030D-6E8A-4147-A177-3AD203B41FA5}">
                      <a16:colId xmlns:a16="http://schemas.microsoft.com/office/drawing/2014/main" val="666635714"/>
                    </a:ext>
                  </a:extLst>
                </a:gridCol>
                <a:gridCol w="5506098">
                  <a:extLst>
                    <a:ext uri="{9D8B030D-6E8A-4147-A177-3AD203B41FA5}">
                      <a16:colId xmlns:a16="http://schemas.microsoft.com/office/drawing/2014/main" val="1313376258"/>
                    </a:ext>
                  </a:extLst>
                </a:gridCol>
              </a:tblGrid>
              <a:tr h="51933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070756"/>
                  </a:ext>
                </a:extLst>
              </a:tr>
              <a:tr h="519336">
                <a:tc>
                  <a:txBody>
                    <a:bodyPr/>
                    <a:lstStyle/>
                    <a:p>
                      <a:r>
                        <a:rPr lang="en-US" dirty="0"/>
                        <a:t>Sends HTTP </a:t>
                      </a:r>
                      <a:r>
                        <a:rPr lang="en-US" b="1" dirty="0"/>
                        <a:t>requests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Sends HTTP </a:t>
                      </a:r>
                      <a:r>
                        <a:rPr lang="en-US" b="1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032578"/>
                  </a:ext>
                </a:extLst>
              </a:tr>
              <a:tr h="519336">
                <a:tc>
                  <a:txBody>
                    <a:bodyPr/>
                    <a:lstStyle/>
                    <a:p>
                      <a:r>
                        <a:rPr lang="en-US" dirty="0"/>
                        <a:t>Web browsers (Chrome, Opera, Firefox)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Web server (Apache, Nginx)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776654"/>
                  </a:ext>
                </a:extLst>
              </a:tr>
              <a:tr h="519336">
                <a:tc>
                  <a:txBody>
                    <a:bodyPr/>
                    <a:lstStyle/>
                    <a:p>
                      <a:r>
                        <a:rPr lang="en-US" dirty="0"/>
                        <a:t>Access resources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Hosts resources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85177"/>
                  </a:ext>
                </a:extLst>
              </a:tr>
            </a:tbl>
          </a:graphicData>
        </a:graphic>
      </p:graphicFrame>
      <p:pic>
        <p:nvPicPr>
          <p:cNvPr id="3074" name="Picture 2" descr="Client-server overview - Learn web development | MDN">
            <a:extLst>
              <a:ext uri="{FF2B5EF4-FFF2-40B4-BE49-F238E27FC236}">
                <a16:creationId xmlns:a16="http://schemas.microsoft.com/office/drawing/2014/main" id="{53C4664F-7455-F9DC-B683-D966E0A6A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465" y="4210142"/>
            <a:ext cx="8049208" cy="223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343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Three-tier client/server 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187362"/>
            <a:ext cx="5570376" cy="3633047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Presentation</a:t>
            </a:r>
            <a:r>
              <a:rPr lang="en-US" dirty="0"/>
              <a:t> Tier (Frontend):  Client-side UI/views</a:t>
            </a:r>
          </a:p>
          <a:p>
            <a:r>
              <a:rPr lang="en-US" b="1" dirty="0"/>
              <a:t>Business Logic </a:t>
            </a:r>
            <a:r>
              <a:rPr lang="en-US" dirty="0"/>
              <a:t>Tier (Backend):  Server-side control logic</a:t>
            </a:r>
          </a:p>
          <a:p>
            <a:r>
              <a:rPr lang="en-US" b="1" dirty="0"/>
              <a:t>Data</a:t>
            </a:r>
            <a:r>
              <a:rPr lang="en-US" dirty="0"/>
              <a:t> Tier (Backend):  Server-side data/resource from Database, storage.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D51746-19B8-B016-7BEC-3C7F06720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850" y="2065622"/>
            <a:ext cx="4647591" cy="375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906" y="702155"/>
            <a:ext cx="5486094" cy="9055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Peer To Peer Architecture (p2p)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69" y="2020746"/>
            <a:ext cx="3568661" cy="30217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central server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nodes are equal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Everyone is client, everyone is server</a:t>
            </a:r>
          </a:p>
          <a:p>
            <a:r>
              <a:rPr lang="en-US" dirty="0"/>
              <a:t>Data and resources are distributed (and encrypted) across all nodes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098" name="Picture 2" descr="Unlocking the Power of Peer-to-Peer Networks: A Comprehensive Guide to  Their Features, Applications, and Future Trends">
            <a:extLst>
              <a:ext uri="{FF2B5EF4-FFF2-40B4-BE49-F238E27FC236}">
                <a16:creationId xmlns:a16="http://schemas.microsoft.com/office/drawing/2014/main" id="{44CC5F7A-2247-FBD6-D03C-F7347056A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96" b="11355"/>
          <a:stretch>
            <a:fillRect/>
          </a:stretch>
        </p:blipFill>
        <p:spPr bwMode="auto">
          <a:xfrm>
            <a:off x="4813366" y="2017437"/>
            <a:ext cx="3058972" cy="3021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D1650F-0373-914E-9EE0-5FC4DE4C5288}"/>
              </a:ext>
            </a:extLst>
          </p:cNvPr>
          <p:cNvSpPr txBox="1"/>
          <p:nvPr/>
        </p:nvSpPr>
        <p:spPr>
          <a:xfrm>
            <a:off x="8628756" y="5239772"/>
            <a:ext cx="23793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Client-Server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05F95-F809-096C-6CF0-D90E0B6710E0}"/>
              </a:ext>
            </a:extLst>
          </p:cNvPr>
          <p:cNvSpPr txBox="1"/>
          <p:nvPr/>
        </p:nvSpPr>
        <p:spPr>
          <a:xfrm>
            <a:off x="5604641" y="5218468"/>
            <a:ext cx="1592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P2P Architecture</a:t>
            </a:r>
          </a:p>
        </p:txBody>
      </p:sp>
      <p:pic>
        <p:nvPicPr>
          <p:cNvPr id="6" name="Picture 2" descr="Unlocking the Power of Peer-to-Peer Networks: A Comprehensive Guide to  Their Features, Applications, and Future Trends">
            <a:extLst>
              <a:ext uri="{FF2B5EF4-FFF2-40B4-BE49-F238E27FC236}">
                <a16:creationId xmlns:a16="http://schemas.microsoft.com/office/drawing/2014/main" id="{3C76E3D1-F52B-D45F-9952-EED88B1AB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31" b="11355"/>
          <a:stretch>
            <a:fillRect/>
          </a:stretch>
        </p:blipFill>
        <p:spPr bwMode="auto">
          <a:xfrm>
            <a:off x="8240423" y="1851892"/>
            <a:ext cx="3306768" cy="3021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19" y="725444"/>
            <a:ext cx="11277600" cy="1044253"/>
          </a:xfrm>
        </p:spPr>
        <p:txBody>
          <a:bodyPr/>
          <a:lstStyle/>
          <a:p>
            <a:r>
              <a:rPr lang="en-US" dirty="0"/>
              <a:t>internet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508" y="2086737"/>
            <a:ext cx="9227976" cy="3992880"/>
          </a:xfrm>
        </p:spPr>
        <p:txBody>
          <a:bodyPr/>
          <a:lstStyle/>
          <a:p>
            <a:r>
              <a:rPr lang="en-US" b="1" dirty="0"/>
              <a:t>PAN</a:t>
            </a:r>
            <a:r>
              <a:rPr lang="en-US" dirty="0"/>
              <a:t>:  Personal Area Network.  </a:t>
            </a:r>
            <a:r>
              <a:rPr lang="en-US" u="sng" dirty="0"/>
              <a:t>Ex:</a:t>
            </a:r>
            <a:r>
              <a:rPr lang="en-US" dirty="0"/>
              <a:t> Bluetooth devices</a:t>
            </a:r>
          </a:p>
          <a:p>
            <a:r>
              <a:rPr lang="en-US" b="1" dirty="0"/>
              <a:t>LAN</a:t>
            </a:r>
            <a:r>
              <a:rPr lang="en-US" dirty="0"/>
              <a:t>:  Large Area Network.  </a:t>
            </a:r>
            <a:r>
              <a:rPr lang="en-US" u="sng" dirty="0"/>
              <a:t>Ex:</a:t>
            </a:r>
            <a:r>
              <a:rPr lang="en-US" dirty="0"/>
              <a:t>  Home, Office, Building.</a:t>
            </a:r>
          </a:p>
          <a:p>
            <a:r>
              <a:rPr lang="en-US" b="1" dirty="0"/>
              <a:t>MAN</a:t>
            </a:r>
            <a:r>
              <a:rPr lang="en-US" dirty="0"/>
              <a:t>:  Metropolitan Area Network.  </a:t>
            </a:r>
            <a:r>
              <a:rPr lang="en-US" u="sng" dirty="0"/>
              <a:t>Ex:</a:t>
            </a:r>
            <a:r>
              <a:rPr lang="en-US" dirty="0"/>
              <a:t>  City or Large Campus</a:t>
            </a:r>
          </a:p>
          <a:p>
            <a:r>
              <a:rPr lang="en-US" b="1" dirty="0"/>
              <a:t>WAN</a:t>
            </a:r>
            <a:r>
              <a:rPr lang="en-US" dirty="0"/>
              <a:t>:  Wide Area Network.  </a:t>
            </a:r>
            <a:r>
              <a:rPr lang="en-US" u="sng" dirty="0"/>
              <a:t>Ex:  </a:t>
            </a:r>
            <a:r>
              <a:rPr lang="en-US" dirty="0"/>
              <a:t>Country, Entire world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Internet is </a:t>
            </a:r>
            <a:r>
              <a:rPr lang="en-US" b="1"/>
              <a:t>a WAN </a:t>
            </a:r>
            <a:r>
              <a:rPr lang="en-US" dirty="0"/>
              <a:t>that connects networks from all over the world, including PANs, LANs, and MANs.</a:t>
            </a:r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85F0C-6BBA-E2E4-CB72-F684F4C2D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BC9411CD-FFB9-3CBF-75FE-C450EC2E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033" y="725444"/>
            <a:ext cx="11094927" cy="1044253"/>
          </a:xfrm>
        </p:spPr>
        <p:txBody>
          <a:bodyPr/>
          <a:lstStyle/>
          <a:p>
            <a:r>
              <a:rPr lang="en-US" sz="2400" dirty="0"/>
              <a:t>World wide web  or  web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7127D0B2-CB52-A78B-31A0-A4D6565976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4524" y="2086736"/>
            <a:ext cx="9227976" cy="1122995"/>
          </a:xfrm>
        </p:spPr>
        <p:txBody>
          <a:bodyPr>
            <a:normAutofit/>
          </a:bodyPr>
          <a:lstStyle/>
          <a:p>
            <a:r>
              <a:rPr lang="en-US" dirty="0"/>
              <a:t>It was invented by Tim Berners-Lee in 1989.</a:t>
            </a:r>
          </a:p>
          <a:p>
            <a:r>
              <a:rPr lang="en-US" dirty="0"/>
              <a:t>A system/service of </a:t>
            </a:r>
            <a:r>
              <a:rPr lang="en-US" b="1" dirty="0"/>
              <a:t>interlinked hypertext documents </a:t>
            </a:r>
            <a:r>
              <a:rPr lang="en-US" dirty="0"/>
              <a:t>and </a:t>
            </a:r>
            <a:r>
              <a:rPr lang="en-US" b="1" dirty="0"/>
              <a:t>multimedia</a:t>
            </a:r>
            <a:r>
              <a:rPr lang="en-US" dirty="0"/>
              <a:t> content.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52BA70D-7D92-FD99-9CB7-C8A8BF322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866576"/>
              </p:ext>
            </p:extLst>
          </p:nvPr>
        </p:nvGraphicFramePr>
        <p:xfrm>
          <a:off x="557764" y="3443910"/>
          <a:ext cx="11277600" cy="166933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638800">
                  <a:extLst>
                    <a:ext uri="{9D8B030D-6E8A-4147-A177-3AD203B41FA5}">
                      <a16:colId xmlns:a16="http://schemas.microsoft.com/office/drawing/2014/main" val="3531713577"/>
                    </a:ext>
                  </a:extLst>
                </a:gridCol>
                <a:gridCol w="5638800">
                  <a:extLst>
                    <a:ext uri="{9D8B030D-6E8A-4147-A177-3AD203B41FA5}">
                      <a16:colId xmlns:a16="http://schemas.microsoft.com/office/drawing/2014/main" val="348371244"/>
                    </a:ext>
                  </a:extLst>
                </a:gridCol>
              </a:tblGrid>
              <a:tr h="6310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Internet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World Wide Web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819024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r>
                        <a:rPr lang="en-US" dirty="0"/>
                        <a:t>The Internet is the </a:t>
                      </a:r>
                      <a:r>
                        <a:rPr lang="en-US" b="0" dirty="0"/>
                        <a:t>global</a:t>
                      </a:r>
                      <a:r>
                        <a:rPr lang="en-US" b="1" dirty="0"/>
                        <a:t> network</a:t>
                      </a:r>
                      <a:r>
                        <a:rPr lang="en-US" dirty="0"/>
                        <a:t> of computers and devices.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Web is a </a:t>
                      </a:r>
                      <a:r>
                        <a:rPr lang="en-US" b="1" dirty="0"/>
                        <a:t>service </a:t>
                      </a:r>
                      <a:r>
                        <a:rPr lang="en-US" b="0" dirty="0"/>
                        <a:t>that allows c</a:t>
                      </a:r>
                      <a:r>
                        <a:rPr lang="en-US" dirty="0"/>
                        <a:t>ontent stored on devices to be accessed and shared over the Internet.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779632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r>
                        <a:rPr lang="en-US" dirty="0"/>
                        <a:t>Network Infrastructure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 of interlinked content and services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024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172294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</TotalTime>
  <Words>956</Words>
  <Application>Microsoft Office PowerPoint</Application>
  <PresentationFormat>Widescreen</PresentationFormat>
  <Paragraphs>150</Paragraphs>
  <Slides>20</Slides>
  <Notes>20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Gill Sans MT</vt:lpstr>
      <vt:lpstr>Wingdings</vt:lpstr>
      <vt:lpstr>Wingdings 2</vt:lpstr>
      <vt:lpstr>DividendVTI</vt:lpstr>
      <vt:lpstr>Web technologies</vt:lpstr>
      <vt:lpstr>topics </vt:lpstr>
      <vt:lpstr>Software  &amp;  website</vt:lpstr>
      <vt:lpstr>Client/server model</vt:lpstr>
      <vt:lpstr>Client  vs  server</vt:lpstr>
      <vt:lpstr>Three-tier client/server  architecture</vt:lpstr>
      <vt:lpstr>Peer To Peer Architecture (p2p)</vt:lpstr>
      <vt:lpstr>internet</vt:lpstr>
      <vt:lpstr>World wide web  or  web</vt:lpstr>
      <vt:lpstr>WWW Standards</vt:lpstr>
      <vt:lpstr>Network Address Translation (NAT)</vt:lpstr>
      <vt:lpstr>Domain name server (DNS)</vt:lpstr>
      <vt:lpstr>Uniform resource identifier (URI)</vt:lpstr>
      <vt:lpstr>Uri, url, urn</vt:lpstr>
      <vt:lpstr>HTTP</vt:lpstr>
      <vt:lpstr>HTTP</vt:lpstr>
      <vt:lpstr>HTTP</vt:lpstr>
      <vt:lpstr>HTTP</vt:lpstr>
      <vt:lpstr>HTTP  vs  https (Hypertext  Transfer  Protocol  Secure)</vt:lpstr>
      <vt:lpstr>Web Browser  vs  web server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Atikur Rahman</dc:creator>
  <cp:lastModifiedBy>Atikur Rahman</cp:lastModifiedBy>
  <cp:revision>5</cp:revision>
  <dcterms:created xsi:type="dcterms:W3CDTF">2025-07-24T03:53:33Z</dcterms:created>
  <dcterms:modified xsi:type="dcterms:W3CDTF">2025-07-31T12:31:51Z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